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60" r:id="rId4"/>
    <p:sldId id="261" r:id="rId5"/>
    <p:sldId id="262" r:id="rId6"/>
    <p:sldId id="263" r:id="rId7"/>
    <p:sldId id="264" r:id="rId8"/>
    <p:sldId id="265" r:id="rId9"/>
    <p:sldId id="266" r:id="rId10"/>
    <p:sldId id="270" r:id="rId11"/>
    <p:sldId id="269" r:id="rId12"/>
    <p:sldId id="259" r:id="rId13"/>
    <p:sldId id="267" r:id="rId14"/>
    <p:sldId id="268"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50B7107-388A-4CFD-8517-AD6D1FF2BA9C}" type="datetimeFigureOut">
              <a:rPr lang="ru-RU" smtClean="0"/>
              <a:t>12.02.2017</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CD1225E-EF9B-479F-A638-0EEB1A064C72}" type="slidenum">
              <a:rPr lang="ru-RU" smtClean="0"/>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50B7107-388A-4CFD-8517-AD6D1FF2BA9C}" type="datetimeFigureOut">
              <a:rPr lang="ru-RU" smtClean="0"/>
              <a:t>12.02.2017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50B7107-388A-4CFD-8517-AD6D1FF2BA9C}" type="datetimeFigureOut">
              <a:rPr lang="ru-RU" smtClean="0"/>
              <a:t>12.02.2017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750B7107-388A-4CFD-8517-AD6D1FF2BA9C}" type="datetimeFigureOut">
              <a:rPr lang="ru-RU" smtClean="0"/>
              <a:t>12.02.2017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D1225E-EF9B-479F-A638-0EEB1A064C72}" type="slidenum">
              <a:rPr lang="ru-RU" smtClean="0"/>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50B7107-388A-4CFD-8517-AD6D1FF2BA9C}" type="datetimeFigureOut">
              <a:rPr lang="ru-RU" smtClean="0"/>
              <a:t>12.02.2017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750B7107-388A-4CFD-8517-AD6D1FF2BA9C}" type="datetimeFigureOut">
              <a:rPr lang="ru-RU" smtClean="0"/>
              <a:t>12.02.2017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0B7107-388A-4CFD-8517-AD6D1FF2BA9C}" type="datetimeFigureOut">
              <a:rPr lang="ru-RU" smtClean="0"/>
              <a:t>12.02.2017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50B7107-388A-4CFD-8517-AD6D1FF2BA9C}" type="datetimeFigureOut">
              <a:rPr lang="ru-RU" smtClean="0"/>
              <a:t>12.02.2017</a:t>
            </a:fld>
            <a:endParaRPr lang="ru-RU"/>
          </a:p>
        </p:txBody>
      </p:sp>
      <p:sp>
        <p:nvSpPr>
          <p:cNvPr id="7" name="Slide Number Placeholder 6"/>
          <p:cNvSpPr>
            <a:spLocks noGrp="1"/>
          </p:cNvSpPr>
          <p:nvPr>
            <p:ph type="sldNum" sz="quarter" idx="12"/>
          </p:nvPr>
        </p:nvSpPr>
        <p:spPr/>
        <p:txBody>
          <a:bodyPr/>
          <a:lstStyle/>
          <a:p>
            <a:fld id="{CCD1225E-EF9B-479F-A638-0EEB1A064C72}" type="slidenum">
              <a:rPr lang="ru-RU" smtClean="0"/>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50B7107-388A-4CFD-8517-AD6D1FF2BA9C}" type="datetimeFigureOut">
              <a:rPr lang="ru-RU" smtClean="0"/>
              <a:t>12.02.2017</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50B7107-388A-4CFD-8517-AD6D1FF2BA9C}" type="datetimeFigureOut">
              <a:rPr lang="ru-RU" smtClean="0"/>
              <a:t>12.02.2017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50B7107-388A-4CFD-8517-AD6D1FF2BA9C}" type="datetimeFigureOut">
              <a:rPr lang="ru-RU" smtClean="0"/>
              <a:t>12.02.2017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D1225E-EF9B-479F-A638-0EEB1A064C7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50B7107-388A-4CFD-8517-AD6D1FF2BA9C}" type="datetimeFigureOut">
              <a:rPr lang="ru-RU" smtClean="0"/>
              <a:t>12.02.2017</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CD1225E-EF9B-479F-A638-0EEB1A064C72}"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037481866"/>
              </p:ext>
            </p:extLst>
          </p:nvPr>
        </p:nvGraphicFramePr>
        <p:xfrm>
          <a:off x="3786182" y="4786322"/>
          <a:ext cx="4981593" cy="426720"/>
        </p:xfrm>
        <a:graphic>
          <a:graphicData uri="http://schemas.openxmlformats.org/drawingml/2006/table">
            <a:tbl>
              <a:tblPr/>
              <a:tblGrid>
                <a:gridCol w="4981593">
                  <a:extLst>
                    <a:ext uri="{9D8B030D-6E8A-4147-A177-3AD203B41FA5}">
                      <a16:colId xmlns:a16="http://schemas.microsoft.com/office/drawing/2014/main" val="20000"/>
                    </a:ext>
                  </a:extLst>
                </a:gridCol>
              </a:tblGrid>
              <a:tr h="313690">
                <a:tc>
                  <a:txBody>
                    <a:bodyPr/>
                    <a:lstStyle/>
                    <a:p>
                      <a:pPr>
                        <a:spcAft>
                          <a:spcPts val="0"/>
                        </a:spcAft>
                      </a:pPr>
                      <a:endParaRPr lang="ru-RU" sz="2800" dirty="0">
                        <a:solidFill>
                          <a:schemeClr val="accent1">
                            <a:lumMod val="50000"/>
                          </a:schemeClr>
                        </a:solidFill>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8" name="Заголовок 7"/>
          <p:cNvSpPr>
            <a:spLocks noGrp="1"/>
          </p:cNvSpPr>
          <p:nvPr>
            <p:ph type="title"/>
          </p:nvPr>
        </p:nvSpPr>
        <p:spPr/>
        <p:txBody>
          <a:bodyPr>
            <a:normAutofit fontScale="90000"/>
          </a:bodyPr>
          <a:lstStyle/>
          <a:p>
            <a:pPr algn="ctr"/>
            <a:br>
              <a:rPr lang="ru-RU" dirty="0"/>
            </a:br>
            <a:br>
              <a:rPr lang="ru-RU" dirty="0"/>
            </a:br>
            <a:r>
              <a:rPr lang="en-US" sz="6700" dirty="0">
                <a:latin typeface="Baskerville Old Face" pitchFamily="18" charset="0"/>
              </a:rPr>
              <a:t>Why organic farming?</a:t>
            </a:r>
            <a:endParaRPr lang="ru-RU" sz="6700" dirty="0"/>
          </a:p>
        </p:txBody>
      </p:sp>
      <p:pic>
        <p:nvPicPr>
          <p:cNvPr id="11" name="Объект 10"/>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42988" y="2350294"/>
            <a:ext cx="3419475" cy="3419475"/>
          </a:xfrm>
        </p:spPr>
      </p:pic>
      <p:pic>
        <p:nvPicPr>
          <p:cNvPr id="12" name="Объект 11"/>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645025" y="2420888"/>
            <a:ext cx="3419475" cy="3168351"/>
          </a:xfrm>
        </p:spPr>
      </p:pic>
    </p:spTree>
    <p:extLst>
      <p:ext uri="{BB962C8B-B14F-4D97-AF65-F5344CB8AC3E}">
        <p14:creationId xmlns:p14="http://schemas.microsoft.com/office/powerpoint/2010/main" val="1962377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332656"/>
            <a:ext cx="8280919" cy="6336704"/>
          </a:xfrm>
        </p:spPr>
      </p:pic>
    </p:spTree>
    <p:extLst>
      <p:ext uri="{BB962C8B-B14F-4D97-AF65-F5344CB8AC3E}">
        <p14:creationId xmlns:p14="http://schemas.microsoft.com/office/powerpoint/2010/main" val="2275133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rot="10800000" flipV="1">
            <a:off x="0" y="928670"/>
            <a:ext cx="885828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7200" dirty="0">
                <a:solidFill>
                  <a:schemeClr val="accent1">
                    <a:lumMod val="50000"/>
                  </a:schemeClr>
                </a:solidFill>
                <a:latin typeface="Baskerville Old Face" pitchFamily="18" charset="0"/>
              </a:rPr>
              <a:t>“Tell me what you eat and I</a:t>
            </a:r>
            <a:r>
              <a:rPr lang="ru-RU" sz="7200" dirty="0">
                <a:solidFill>
                  <a:schemeClr val="accent1">
                    <a:lumMod val="50000"/>
                  </a:schemeClr>
                </a:solidFill>
                <a:latin typeface="Baskerville Old Face" pitchFamily="18" charset="0"/>
              </a:rPr>
              <a:t> </a:t>
            </a:r>
            <a:r>
              <a:rPr lang="en-US" sz="7200" dirty="0">
                <a:solidFill>
                  <a:schemeClr val="accent1">
                    <a:lumMod val="50000"/>
                  </a:schemeClr>
                </a:solidFill>
                <a:latin typeface="Baskerville Old Face" pitchFamily="18" charset="0"/>
              </a:rPr>
              <a:t>will tell what you are” </a:t>
            </a:r>
            <a:endParaRPr lang="ru-RU" sz="7200" dirty="0">
              <a:solidFill>
                <a:schemeClr val="accent1">
                  <a:lumMod val="50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744377106"/>
              </p:ext>
            </p:extLst>
          </p:nvPr>
        </p:nvGraphicFramePr>
        <p:xfrm>
          <a:off x="3786182" y="4786322"/>
          <a:ext cx="4981593" cy="853440"/>
        </p:xfrm>
        <a:graphic>
          <a:graphicData uri="http://schemas.openxmlformats.org/drawingml/2006/table">
            <a:tbl>
              <a:tblPr/>
              <a:tblGrid>
                <a:gridCol w="4981593">
                  <a:extLst>
                    <a:ext uri="{9D8B030D-6E8A-4147-A177-3AD203B41FA5}">
                      <a16:colId xmlns:a16="http://schemas.microsoft.com/office/drawing/2014/main" val="20000"/>
                    </a:ext>
                  </a:extLst>
                </a:gridCol>
              </a:tblGrid>
              <a:tr h="313690">
                <a:tc>
                  <a:txBody>
                    <a:bodyPr/>
                    <a:lstStyle/>
                    <a:p>
                      <a:pPr>
                        <a:spcAft>
                          <a:spcPts val="0"/>
                        </a:spcAft>
                      </a:pPr>
                      <a:r>
                        <a:rPr lang="en-US" sz="2800" i="1" dirty="0" err="1">
                          <a:solidFill>
                            <a:schemeClr val="accent1">
                              <a:lumMod val="50000"/>
                            </a:schemeClr>
                          </a:solidFill>
                          <a:latin typeface="Times New Roman"/>
                          <a:ea typeface="Times New Roman"/>
                        </a:rPr>
                        <a:t>Anthelme</a:t>
                      </a:r>
                      <a:r>
                        <a:rPr lang="en-US" sz="2800" i="1" dirty="0">
                          <a:solidFill>
                            <a:schemeClr val="accent1">
                              <a:lumMod val="50000"/>
                            </a:schemeClr>
                          </a:solidFill>
                          <a:latin typeface="Times New Roman"/>
                          <a:ea typeface="Times New Roman"/>
                        </a:rPr>
                        <a:t> Brillat-Savarin, French </a:t>
                      </a:r>
                      <a:endParaRPr lang="ru-RU" sz="2800" dirty="0">
                        <a:solidFill>
                          <a:schemeClr val="accent1">
                            <a:lumMod val="50000"/>
                          </a:schemeClr>
                        </a:solidFill>
                        <a:latin typeface="Times New Roman"/>
                        <a:ea typeface="Times New Roman"/>
                      </a:endParaRPr>
                    </a:p>
                    <a:p>
                      <a:pPr>
                        <a:spcAft>
                          <a:spcPts val="0"/>
                        </a:spcAft>
                      </a:pPr>
                      <a:r>
                        <a:rPr lang="en-US" sz="2800" i="1" dirty="0">
                          <a:solidFill>
                            <a:schemeClr val="accent1">
                              <a:lumMod val="50000"/>
                            </a:schemeClr>
                          </a:solidFill>
                          <a:latin typeface="Times New Roman"/>
                          <a:ea typeface="Times New Roman"/>
                        </a:rPr>
                        <a:t>lawyer and politician</a:t>
                      </a:r>
                      <a:r>
                        <a:rPr lang="en-US" sz="2800" dirty="0">
                          <a:solidFill>
                            <a:schemeClr val="accent1">
                              <a:lumMod val="50000"/>
                            </a:schemeClr>
                          </a:solidFill>
                          <a:latin typeface="Times New Roman"/>
                          <a:ea typeface="Times New Roman"/>
                        </a:rPr>
                        <a:t> </a:t>
                      </a:r>
                      <a:endParaRPr lang="ru-RU" sz="2800" dirty="0">
                        <a:solidFill>
                          <a:schemeClr val="accent1">
                            <a:lumMod val="50000"/>
                          </a:schemeClr>
                        </a:solidFill>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2422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548680"/>
            <a:ext cx="7024744" cy="1008112"/>
          </a:xfrm>
        </p:spPr>
        <p:txBody>
          <a:bodyPr/>
          <a:lstStyle/>
          <a:p>
            <a:pPr algn="ctr"/>
            <a:r>
              <a:rPr lang="en-US" dirty="0">
                <a:latin typeface="Baskerville Old Face" pitchFamily="18" charset="0"/>
              </a:rPr>
              <a:t>FAT.</a:t>
            </a:r>
            <a:endParaRPr lang="ru-RU" dirty="0"/>
          </a:p>
        </p:txBody>
      </p:sp>
      <p:pic>
        <p:nvPicPr>
          <p:cNvPr id="5" name="Объект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42988" y="2276872"/>
            <a:ext cx="3529012" cy="3672408"/>
          </a:xfrm>
        </p:spPr>
      </p:pic>
      <p:pic>
        <p:nvPicPr>
          <p:cNvPr id="6" name="Объект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644009" y="2276872"/>
            <a:ext cx="3744416" cy="3672408"/>
          </a:xfrm>
        </p:spPr>
      </p:pic>
    </p:spTree>
    <p:extLst>
      <p:ext uri="{BB962C8B-B14F-4D97-AF65-F5344CB8AC3E}">
        <p14:creationId xmlns:p14="http://schemas.microsoft.com/office/powerpoint/2010/main" val="404501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43490" y="692696"/>
            <a:ext cx="7024744" cy="936104"/>
          </a:xfrm>
        </p:spPr>
        <p:txBody>
          <a:bodyPr/>
          <a:lstStyle/>
          <a:p>
            <a:pPr algn="ctr"/>
            <a:r>
              <a:rPr lang="en-US" dirty="0"/>
              <a:t>Carbohydrates.</a:t>
            </a:r>
            <a:endParaRPr lang="ru-RU" dirty="0"/>
          </a:p>
        </p:txBody>
      </p:sp>
      <p:pic>
        <p:nvPicPr>
          <p:cNvPr id="8" name="Объект 7"/>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042988" y="2348879"/>
            <a:ext cx="3419475" cy="3888433"/>
          </a:xfrm>
        </p:spPr>
      </p:pic>
      <p:pic>
        <p:nvPicPr>
          <p:cNvPr id="9" name="Объект 8"/>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645025" y="2420888"/>
            <a:ext cx="3419475" cy="3528392"/>
          </a:xfrm>
        </p:spPr>
      </p:pic>
    </p:spTree>
    <p:extLst>
      <p:ext uri="{BB962C8B-B14F-4D97-AF65-F5344CB8AC3E}">
        <p14:creationId xmlns:p14="http://schemas.microsoft.com/office/powerpoint/2010/main" val="1449338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1080120"/>
          </a:xfrm>
        </p:spPr>
        <p:txBody>
          <a:bodyPr/>
          <a:lstStyle/>
          <a:p>
            <a:pPr algn="ctr"/>
            <a:r>
              <a:rPr lang="en-US" dirty="0"/>
              <a:t>Protein.</a:t>
            </a:r>
            <a:endParaRPr lang="ru-RU" dirty="0"/>
          </a:p>
        </p:txBody>
      </p:sp>
      <p:pic>
        <p:nvPicPr>
          <p:cNvPr id="5" name="Объект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42988" y="2132856"/>
            <a:ext cx="3419475" cy="3960439"/>
          </a:xfrm>
        </p:spPr>
      </p:pic>
      <p:pic>
        <p:nvPicPr>
          <p:cNvPr id="6" name="Объект 5"/>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645025" y="2132856"/>
            <a:ext cx="3419475" cy="3960440"/>
          </a:xfrm>
        </p:spPr>
      </p:pic>
    </p:spTree>
    <p:extLst>
      <p:ext uri="{BB962C8B-B14F-4D97-AF65-F5344CB8AC3E}">
        <p14:creationId xmlns:p14="http://schemas.microsoft.com/office/powerpoint/2010/main" val="3859382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graphicFrame>
        <p:nvGraphicFramePr>
          <p:cNvPr id="7" name="Объект 6"/>
          <p:cNvGraphicFramePr>
            <a:graphicFrameLocks noGrp="1"/>
          </p:cNvGraphicFramePr>
          <p:nvPr>
            <p:ph idx="1"/>
            <p:extLst>
              <p:ext uri="{D42A27DB-BD31-4B8C-83A1-F6EECF244321}">
                <p14:modId xmlns:p14="http://schemas.microsoft.com/office/powerpoint/2010/main" val="3545418431"/>
              </p:ext>
            </p:extLst>
          </p:nvPr>
        </p:nvGraphicFramePr>
        <p:xfrm>
          <a:off x="971600" y="1052736"/>
          <a:ext cx="7128792" cy="5003207"/>
        </p:xfrm>
        <a:graphic>
          <a:graphicData uri="http://schemas.openxmlformats.org/drawingml/2006/table">
            <a:tbl>
              <a:tblPr firstRow="1" firstCol="1" bandRow="1">
                <a:tableStyleId>{5C22544A-7EE6-4342-B048-85BDC9FD1C3A}</a:tableStyleId>
              </a:tblPr>
              <a:tblGrid>
                <a:gridCol w="3564024">
                  <a:extLst>
                    <a:ext uri="{9D8B030D-6E8A-4147-A177-3AD203B41FA5}">
                      <a16:colId xmlns:a16="http://schemas.microsoft.com/office/drawing/2014/main" val="20000"/>
                    </a:ext>
                  </a:extLst>
                </a:gridCol>
                <a:gridCol w="3564768">
                  <a:extLst>
                    <a:ext uri="{9D8B030D-6E8A-4147-A177-3AD203B41FA5}">
                      <a16:colId xmlns:a16="http://schemas.microsoft.com/office/drawing/2014/main" val="20001"/>
                    </a:ext>
                  </a:extLst>
                </a:gridCol>
              </a:tblGrid>
              <a:tr h="979065">
                <a:tc>
                  <a:txBody>
                    <a:bodyPr/>
                    <a:lstStyle/>
                    <a:p>
                      <a:pPr>
                        <a:lnSpc>
                          <a:spcPct val="115000"/>
                        </a:lnSpc>
                        <a:spcAft>
                          <a:spcPts val="0"/>
                        </a:spcAft>
                      </a:pPr>
                      <a:r>
                        <a:rPr lang="en-US" sz="2000" dirty="0">
                          <a:effectLst/>
                          <a:latin typeface="Baskerville Old Face" pitchFamily="18" charset="0"/>
                        </a:rPr>
                        <a:t>1. Meat</a:t>
                      </a:r>
                      <a:endParaRPr lang="ru-RU"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effectLst/>
                          <a:latin typeface="Baskerville Old Face" pitchFamily="18" charset="0"/>
                        </a:rPr>
                        <a:t>a) builds strong teeth and bones by providing Calcium.</a:t>
                      </a:r>
                      <a:endParaRPr lang="ru-RU"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979369">
                <a:tc>
                  <a:txBody>
                    <a:bodyPr/>
                    <a:lstStyle/>
                    <a:p>
                      <a:pPr>
                        <a:lnSpc>
                          <a:spcPct val="115000"/>
                        </a:lnSpc>
                        <a:spcAft>
                          <a:spcPts val="0"/>
                        </a:spcAft>
                      </a:pPr>
                      <a:r>
                        <a:rPr lang="en-US" sz="2000">
                          <a:effectLst/>
                          <a:latin typeface="Baskerville Old Face" pitchFamily="18" charset="0"/>
                        </a:rPr>
                        <a:t>2. Dairy</a:t>
                      </a:r>
                      <a:endParaRPr lang="ru-RU"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solidFill>
                            <a:schemeClr val="accent1">
                              <a:lumMod val="50000"/>
                            </a:schemeClr>
                          </a:solidFill>
                          <a:effectLst/>
                          <a:latin typeface="Baskerville Old Face" pitchFamily="18" charset="0"/>
                        </a:rPr>
                        <a:t>b) helps us to have strong and healthy body by providing protein.</a:t>
                      </a:r>
                      <a:endParaRPr lang="ru-RU" sz="2000" dirty="0">
                        <a:solidFill>
                          <a:schemeClr val="accent1">
                            <a:lumMod val="50000"/>
                          </a:schemeClr>
                        </a:solidFill>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73259">
                <a:tc>
                  <a:txBody>
                    <a:bodyPr/>
                    <a:lstStyle/>
                    <a:p>
                      <a:pPr>
                        <a:lnSpc>
                          <a:spcPct val="115000"/>
                        </a:lnSpc>
                        <a:spcAft>
                          <a:spcPts val="0"/>
                        </a:spcAft>
                      </a:pPr>
                      <a:r>
                        <a:rPr lang="en-US" sz="2000">
                          <a:effectLst/>
                          <a:latin typeface="Baskerville Old Face" pitchFamily="18" charset="0"/>
                        </a:rPr>
                        <a:t>3. Fruits and vegetables</a:t>
                      </a:r>
                      <a:endParaRPr lang="ru-RU"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solidFill>
                            <a:schemeClr val="accent1">
                              <a:lumMod val="50000"/>
                            </a:schemeClr>
                          </a:solidFill>
                          <a:effectLst/>
                          <a:latin typeface="Baskerville Old Face" pitchFamily="18" charset="0"/>
                        </a:rPr>
                        <a:t>c) are fast sources of energy.</a:t>
                      </a:r>
                      <a:endParaRPr lang="ru-RU" sz="2000" dirty="0">
                        <a:solidFill>
                          <a:schemeClr val="accent1">
                            <a:lumMod val="50000"/>
                          </a:schemeClr>
                        </a:solidFill>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485481">
                <a:tc>
                  <a:txBody>
                    <a:bodyPr/>
                    <a:lstStyle/>
                    <a:p>
                      <a:pPr>
                        <a:lnSpc>
                          <a:spcPct val="115000"/>
                        </a:lnSpc>
                        <a:spcAft>
                          <a:spcPts val="0"/>
                        </a:spcAft>
                      </a:pPr>
                      <a:r>
                        <a:rPr lang="en-US" sz="2000">
                          <a:effectLst/>
                          <a:latin typeface="Baskerville Old Face" pitchFamily="18" charset="0"/>
                        </a:rPr>
                        <a:t>4. Bread and cereal</a:t>
                      </a:r>
                      <a:endParaRPr lang="ru-RU"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solidFill>
                            <a:schemeClr val="accent1">
                              <a:lumMod val="50000"/>
                            </a:schemeClr>
                          </a:solidFill>
                          <a:effectLst/>
                          <a:latin typeface="Baskerville Old Face" pitchFamily="18" charset="0"/>
                        </a:rPr>
                        <a:t>d) help us to have healthy gums, good eyesight by providing Vitamins A and C.</a:t>
                      </a:r>
                      <a:endParaRPr lang="ru-RU" sz="2000" dirty="0">
                        <a:solidFill>
                          <a:schemeClr val="accent1">
                            <a:lumMod val="50000"/>
                          </a:schemeClr>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979369">
                <a:tc>
                  <a:txBody>
                    <a:bodyPr/>
                    <a:lstStyle/>
                    <a:p>
                      <a:pPr>
                        <a:lnSpc>
                          <a:spcPct val="115000"/>
                        </a:lnSpc>
                        <a:spcAft>
                          <a:spcPts val="0"/>
                        </a:spcAft>
                      </a:pPr>
                      <a:r>
                        <a:rPr lang="en-US" sz="2000">
                          <a:effectLst/>
                          <a:latin typeface="Baskerville Old Face" pitchFamily="18" charset="0"/>
                        </a:rPr>
                        <a:t>5. Fats and sugars</a:t>
                      </a:r>
                      <a:endParaRPr lang="ru-RU"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solidFill>
                            <a:schemeClr val="accent1">
                              <a:lumMod val="50000"/>
                            </a:schemeClr>
                          </a:solidFill>
                          <a:effectLst/>
                          <a:latin typeface="Baskerville Old Face" pitchFamily="18" charset="0"/>
                        </a:rPr>
                        <a:t>e) gives us energy by providing protein, iron, and several B vitamins.</a:t>
                      </a:r>
                      <a:endParaRPr lang="ru-RU" sz="2000" dirty="0">
                        <a:solidFill>
                          <a:schemeClr val="accent1">
                            <a:lumMod val="50000"/>
                          </a:schemeClr>
                        </a:solidFill>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3957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7584" y="620688"/>
            <a:ext cx="3672408" cy="5616623"/>
          </a:xfrm>
        </p:spPr>
      </p:pic>
      <p:sp>
        <p:nvSpPr>
          <p:cNvPr id="4" name="Заголовок 3"/>
          <p:cNvSpPr>
            <a:spLocks noGrp="1"/>
          </p:cNvSpPr>
          <p:nvPr>
            <p:ph type="title"/>
          </p:nvPr>
        </p:nvSpPr>
        <p:spPr>
          <a:xfrm>
            <a:off x="4739833" y="476672"/>
            <a:ext cx="3304572" cy="1368151"/>
          </a:xfrm>
        </p:spPr>
        <p:txBody>
          <a:bodyPr>
            <a:noAutofit/>
          </a:bodyPr>
          <a:lstStyle/>
          <a:p>
            <a:pPr algn="ctr"/>
            <a:r>
              <a:rPr lang="en-US" sz="3200" dirty="0"/>
              <a:t>Organic farming.</a:t>
            </a:r>
            <a:endParaRPr lang="ru-RU" sz="3200" dirty="0"/>
          </a:p>
        </p:txBody>
      </p:sp>
      <p:sp>
        <p:nvSpPr>
          <p:cNvPr id="8" name="Текст 7"/>
          <p:cNvSpPr>
            <a:spLocks noGrp="1"/>
          </p:cNvSpPr>
          <p:nvPr>
            <p:ph type="body" sz="half" idx="2"/>
          </p:nvPr>
        </p:nvSpPr>
        <p:spPr>
          <a:xfrm>
            <a:off x="4736592" y="1988840"/>
            <a:ext cx="3298784" cy="3666058"/>
          </a:xfrm>
        </p:spPr>
        <p:txBody>
          <a:bodyPr/>
          <a:lstStyle/>
          <a:p>
            <a:r>
              <a:rPr lang="en-US" sz="2800" dirty="0">
                <a:solidFill>
                  <a:schemeClr val="bg2">
                    <a:lumMod val="50000"/>
                  </a:schemeClr>
                </a:solidFill>
                <a:latin typeface="Baskerville Old Face" pitchFamily="18" charset="0"/>
              </a:rPr>
              <a:t>Organic farming is a form of agriculture that uses only natural products to help the plants or animals grow.</a:t>
            </a:r>
            <a:endParaRPr lang="ru-RU" sz="2800" dirty="0">
              <a:solidFill>
                <a:schemeClr val="bg2">
                  <a:lumMod val="50000"/>
                </a:schemeClr>
              </a:solidFill>
            </a:endParaRPr>
          </a:p>
          <a:p>
            <a:endParaRPr lang="ru-RU" dirty="0"/>
          </a:p>
        </p:txBody>
      </p:sp>
    </p:spTree>
    <p:extLst>
      <p:ext uri="{BB962C8B-B14F-4D97-AF65-F5344CB8AC3E}">
        <p14:creationId xmlns:p14="http://schemas.microsoft.com/office/powerpoint/2010/main" val="731679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5" y="620688"/>
            <a:ext cx="3672408" cy="5616623"/>
          </a:xfrm>
        </p:spPr>
      </p:pic>
      <p:sp>
        <p:nvSpPr>
          <p:cNvPr id="3" name="Заголовок 2"/>
          <p:cNvSpPr>
            <a:spLocks noGrp="1"/>
          </p:cNvSpPr>
          <p:nvPr>
            <p:ph type="title"/>
          </p:nvPr>
        </p:nvSpPr>
        <p:spPr>
          <a:xfrm>
            <a:off x="4716016" y="620689"/>
            <a:ext cx="3304572" cy="1152128"/>
          </a:xfrm>
        </p:spPr>
        <p:txBody>
          <a:bodyPr/>
          <a:lstStyle/>
          <a:p>
            <a:r>
              <a:rPr lang="en-US" dirty="0"/>
              <a:t>Conventional farming.</a:t>
            </a:r>
            <a:endParaRPr lang="ru-RU" dirty="0"/>
          </a:p>
        </p:txBody>
      </p:sp>
      <p:sp>
        <p:nvSpPr>
          <p:cNvPr id="4" name="Текст 3"/>
          <p:cNvSpPr>
            <a:spLocks noGrp="1"/>
          </p:cNvSpPr>
          <p:nvPr>
            <p:ph type="body" sz="half" idx="2"/>
          </p:nvPr>
        </p:nvSpPr>
        <p:spPr>
          <a:xfrm>
            <a:off x="4644008" y="1916832"/>
            <a:ext cx="3391368" cy="3738066"/>
          </a:xfrm>
        </p:spPr>
        <p:txBody>
          <a:bodyPr>
            <a:normAutofit/>
          </a:bodyPr>
          <a:lstStyle/>
          <a:p>
            <a:r>
              <a:rPr lang="en-US" dirty="0">
                <a:solidFill>
                  <a:schemeClr val="bg2">
                    <a:lumMod val="50000"/>
                  </a:schemeClr>
                </a:solidFill>
                <a:latin typeface="Baskerville Old Face" pitchFamily="18" charset="0"/>
              </a:rPr>
              <a:t>Conventional farming, also known as industrial agriculture, refers to farming systems which include the use of</a:t>
            </a:r>
            <a:r>
              <a:rPr lang="en-US">
                <a:solidFill>
                  <a:schemeClr val="bg2">
                    <a:lumMod val="50000"/>
                  </a:schemeClr>
                </a:solidFill>
                <a:latin typeface="Baskerville Old Face" pitchFamily="18" charset="0"/>
              </a:rPr>
              <a:t> synthetic</a:t>
            </a:r>
          </a:p>
          <a:p>
            <a:r>
              <a:rPr lang="en-US">
                <a:solidFill>
                  <a:schemeClr val="bg2">
                    <a:lumMod val="50000"/>
                  </a:schemeClr>
                </a:solidFill>
                <a:latin typeface="Baskerville Old Face" pitchFamily="18" charset="0"/>
              </a:rPr>
              <a:t>chemical</a:t>
            </a:r>
            <a:r>
              <a:rPr lang="en-US" dirty="0">
                <a:solidFill>
                  <a:schemeClr val="bg2">
                    <a:lumMod val="50000"/>
                  </a:schemeClr>
                </a:solidFill>
                <a:latin typeface="Baskerville Old Face" pitchFamily="18" charset="0"/>
              </a:rPr>
              <a:t> fertilizers, pesticides, </a:t>
            </a:r>
          </a:p>
          <a:p>
            <a:r>
              <a:rPr lang="en-US" dirty="0">
                <a:solidFill>
                  <a:schemeClr val="bg2">
                    <a:lumMod val="50000"/>
                  </a:schemeClr>
                </a:solidFill>
                <a:latin typeface="Baskerville Old Face" pitchFamily="18" charset="0"/>
              </a:rPr>
              <a:t>herbicides and other continual inputs, genetically modified organisms, Concentrated Animal Feeding Operations, heavy irrigation, intensive tillage, or concentrated monoculture production. Thus conventional agriculture is typically highly resource and energy intensive, but also highly productive. </a:t>
            </a:r>
            <a:endParaRPr lang="ru-RU" dirty="0">
              <a:solidFill>
                <a:schemeClr val="bg2">
                  <a:lumMod val="50000"/>
                </a:schemeClr>
              </a:solidFill>
            </a:endParaRPr>
          </a:p>
          <a:p>
            <a:endParaRPr lang="ru-RU" dirty="0">
              <a:solidFill>
                <a:schemeClr val="bg2">
                  <a:lumMod val="50000"/>
                </a:schemeClr>
              </a:solidFill>
            </a:endParaRPr>
          </a:p>
        </p:txBody>
      </p:sp>
    </p:spTree>
    <p:extLst>
      <p:ext uri="{BB962C8B-B14F-4D97-AF65-F5344CB8AC3E}">
        <p14:creationId xmlns:p14="http://schemas.microsoft.com/office/powerpoint/2010/main" val="785022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332656"/>
            <a:ext cx="8208912" cy="6192688"/>
          </a:xfrm>
        </p:spPr>
      </p:pic>
    </p:spTree>
    <p:extLst>
      <p:ext uri="{BB962C8B-B14F-4D97-AF65-F5344CB8AC3E}">
        <p14:creationId xmlns:p14="http://schemas.microsoft.com/office/powerpoint/2010/main" val="133789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8"/>
          <p:cNvSpPr>
            <a:spLocks noGrp="1"/>
          </p:cNvSpPr>
          <p:nvPr>
            <p:ph type="body" idx="1"/>
          </p:nvPr>
        </p:nvSpPr>
        <p:spPr>
          <a:xfrm>
            <a:off x="1412111" y="1268760"/>
            <a:ext cx="3057148" cy="1080121"/>
          </a:xfrm>
        </p:spPr>
        <p:txBody>
          <a:bodyPr/>
          <a:lstStyle/>
          <a:p>
            <a:r>
              <a:rPr lang="en-US" b="0" dirty="0"/>
              <a:t>Organic </a:t>
            </a:r>
          </a:p>
          <a:p>
            <a:r>
              <a:rPr lang="en-US" b="0" dirty="0"/>
              <a:t>Farming</a:t>
            </a:r>
          </a:p>
          <a:p>
            <a:endParaRPr lang="ru-RU" dirty="0"/>
          </a:p>
        </p:txBody>
      </p:sp>
      <p:sp>
        <p:nvSpPr>
          <p:cNvPr id="10" name="Объект 9"/>
          <p:cNvSpPr>
            <a:spLocks noGrp="1"/>
          </p:cNvSpPr>
          <p:nvPr>
            <p:ph sz="half" idx="2"/>
          </p:nvPr>
        </p:nvSpPr>
        <p:spPr>
          <a:xfrm>
            <a:off x="1041721" y="1772816"/>
            <a:ext cx="3419856" cy="4037675"/>
          </a:xfrm>
        </p:spPr>
        <p:txBody>
          <a:bodyPr>
            <a:normAutofit/>
          </a:bodyPr>
          <a:lstStyle/>
          <a:p>
            <a:pPr marL="68580" indent="0">
              <a:buNone/>
            </a:pPr>
            <a:endParaRPr lang="en-US" dirty="0"/>
          </a:p>
          <a:p>
            <a:r>
              <a:rPr lang="en-US" sz="2200" dirty="0">
                <a:solidFill>
                  <a:schemeClr val="accent1">
                    <a:lumMod val="50000"/>
                  </a:schemeClr>
                </a:solidFill>
                <a:latin typeface="Baskerville Old Face" pitchFamily="18" charset="0"/>
              </a:rPr>
              <a:t>Organic farming minimizes chemical usage</a:t>
            </a:r>
          </a:p>
          <a:p>
            <a:r>
              <a:rPr lang="en-US" sz="2200" dirty="0">
                <a:solidFill>
                  <a:schemeClr val="accent1">
                    <a:lumMod val="50000"/>
                  </a:schemeClr>
                </a:solidFill>
                <a:latin typeface="Baskerville Old Face" pitchFamily="18" charset="0"/>
              </a:rPr>
              <a:t>Organic farming promotes biodiversity</a:t>
            </a:r>
          </a:p>
          <a:p>
            <a:r>
              <a:rPr lang="en-US" sz="2200" dirty="0">
                <a:solidFill>
                  <a:schemeClr val="accent1">
                    <a:lumMod val="50000"/>
                  </a:schemeClr>
                </a:solidFill>
                <a:latin typeface="Baskerville Old Face" pitchFamily="18" charset="0"/>
              </a:rPr>
              <a:t>Soil health is improved with organic farming practices</a:t>
            </a:r>
          </a:p>
          <a:p>
            <a:r>
              <a:rPr lang="en-US" sz="2200" dirty="0">
                <a:solidFill>
                  <a:schemeClr val="accent1">
                    <a:lumMod val="50000"/>
                  </a:schemeClr>
                </a:solidFill>
                <a:latin typeface="Baskerville Old Face" pitchFamily="18" charset="0"/>
              </a:rPr>
              <a:t>Only natural methods are used in organic farming</a:t>
            </a:r>
          </a:p>
        </p:txBody>
      </p:sp>
      <p:sp>
        <p:nvSpPr>
          <p:cNvPr id="11" name="Текст 10"/>
          <p:cNvSpPr>
            <a:spLocks noGrp="1"/>
          </p:cNvSpPr>
          <p:nvPr>
            <p:ph type="body" sz="quarter" idx="3"/>
          </p:nvPr>
        </p:nvSpPr>
        <p:spPr>
          <a:xfrm>
            <a:off x="5011837" y="1412776"/>
            <a:ext cx="3055717" cy="648072"/>
          </a:xfrm>
        </p:spPr>
        <p:txBody>
          <a:bodyPr>
            <a:normAutofit fontScale="92500" lnSpcReduction="20000"/>
          </a:bodyPr>
          <a:lstStyle/>
          <a:p>
            <a:r>
              <a:rPr lang="en-US" b="0" dirty="0"/>
              <a:t>Conventional Farming</a:t>
            </a:r>
          </a:p>
          <a:p>
            <a:endParaRPr lang="ru-RU" dirty="0"/>
          </a:p>
        </p:txBody>
      </p:sp>
      <p:sp>
        <p:nvSpPr>
          <p:cNvPr id="12" name="Объект 11"/>
          <p:cNvSpPr>
            <a:spLocks noGrp="1"/>
          </p:cNvSpPr>
          <p:nvPr>
            <p:ph sz="quarter" idx="4"/>
          </p:nvPr>
        </p:nvSpPr>
        <p:spPr>
          <a:xfrm>
            <a:off x="4645152" y="2204864"/>
            <a:ext cx="3419856" cy="3605627"/>
          </a:xfrm>
        </p:spPr>
        <p:txBody>
          <a:bodyPr>
            <a:normAutofit fontScale="70000" lnSpcReduction="20000"/>
          </a:bodyPr>
          <a:lstStyle/>
          <a:p>
            <a:r>
              <a:rPr lang="en-US" sz="2600" dirty="0">
                <a:solidFill>
                  <a:schemeClr val="accent1">
                    <a:lumMod val="50000"/>
                  </a:schemeClr>
                </a:solidFill>
                <a:latin typeface="Baskerville Old Face" pitchFamily="18" charset="0"/>
              </a:rPr>
              <a:t>Conventional farming makes use of chemicals, synthetics, and other materials to manage weeds and pests</a:t>
            </a:r>
          </a:p>
          <a:p>
            <a:r>
              <a:rPr lang="en-US" sz="2600" dirty="0">
                <a:solidFill>
                  <a:schemeClr val="accent1">
                    <a:lumMod val="50000"/>
                  </a:schemeClr>
                </a:solidFill>
                <a:latin typeface="Baskerville Old Face" pitchFamily="18" charset="0"/>
              </a:rPr>
              <a:t>Conventional farming uses unnatural farming methods</a:t>
            </a:r>
          </a:p>
          <a:p>
            <a:r>
              <a:rPr lang="en-US" sz="2600" dirty="0">
                <a:solidFill>
                  <a:schemeClr val="accent1">
                    <a:lumMod val="50000"/>
                  </a:schemeClr>
                </a:solidFill>
                <a:latin typeface="Baskerville Old Face" pitchFamily="18" charset="0"/>
              </a:rPr>
              <a:t>Conventional farming use of pesticides has garnered attention towards acceptable levels of toxicity, and whether there should actually be an acceptable level</a:t>
            </a:r>
          </a:p>
          <a:p>
            <a:r>
              <a:rPr lang="en-US" sz="2600" dirty="0">
                <a:solidFill>
                  <a:schemeClr val="accent1">
                    <a:lumMod val="50000"/>
                  </a:schemeClr>
                </a:solidFill>
                <a:latin typeface="Baskerville Old Face" pitchFamily="18" charset="0"/>
              </a:rPr>
              <a:t>Pesticides used in conventional farming can be damaging to your health.</a:t>
            </a:r>
          </a:p>
          <a:p>
            <a:endParaRPr lang="ru-RU" dirty="0"/>
          </a:p>
        </p:txBody>
      </p:sp>
    </p:spTree>
    <p:extLst>
      <p:ext uri="{BB962C8B-B14F-4D97-AF65-F5344CB8AC3E}">
        <p14:creationId xmlns:p14="http://schemas.microsoft.com/office/powerpoint/2010/main" val="177609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836712"/>
            <a:ext cx="6984776" cy="5328592"/>
          </a:xfrm>
        </p:spPr>
        <p:txBody>
          <a:bodyPr>
            <a:normAutofit/>
          </a:bodyPr>
          <a:lstStyle/>
          <a:p>
            <a:pPr marL="68580" indent="0">
              <a:buNone/>
            </a:pPr>
            <a:r>
              <a:rPr lang="en-US" b="1" i="1" dirty="0">
                <a:solidFill>
                  <a:schemeClr val="accent1">
                    <a:lumMod val="50000"/>
                  </a:schemeClr>
                </a:solidFill>
              </a:rPr>
              <a:t>A little seed for me to sow </a:t>
            </a:r>
            <a:r>
              <a:rPr lang="en-US" i="1" dirty="0">
                <a:solidFill>
                  <a:schemeClr val="accent1">
                    <a:lumMod val="50000"/>
                  </a:schemeClr>
                </a:solidFill>
              </a:rPr>
              <a:t>. . . (Pretend to hold a tiny seed.)</a:t>
            </a:r>
            <a:br>
              <a:rPr lang="en-US" dirty="0">
                <a:solidFill>
                  <a:schemeClr val="accent1">
                    <a:lumMod val="50000"/>
                  </a:schemeClr>
                </a:solidFill>
              </a:rPr>
            </a:br>
            <a:r>
              <a:rPr lang="en-US" b="1" i="1" dirty="0">
                <a:solidFill>
                  <a:schemeClr val="accent1">
                    <a:lumMod val="50000"/>
                  </a:schemeClr>
                </a:solidFill>
              </a:rPr>
              <a:t>A little earth to make it grow </a:t>
            </a:r>
            <a:r>
              <a:rPr lang="en-US" i="1" dirty="0">
                <a:solidFill>
                  <a:schemeClr val="accent1">
                    <a:lumMod val="50000"/>
                  </a:schemeClr>
                </a:solidFill>
              </a:rPr>
              <a:t>. . . (Stoop down and touch the ground.)</a:t>
            </a:r>
            <a:br>
              <a:rPr lang="en-US" dirty="0">
                <a:solidFill>
                  <a:schemeClr val="accent1">
                    <a:lumMod val="50000"/>
                  </a:schemeClr>
                </a:solidFill>
              </a:rPr>
            </a:br>
            <a:r>
              <a:rPr lang="en-US" b="1" i="1" dirty="0">
                <a:solidFill>
                  <a:schemeClr val="accent1">
                    <a:lumMod val="50000"/>
                  </a:schemeClr>
                </a:solidFill>
              </a:rPr>
              <a:t>A little hole, A little pat . </a:t>
            </a:r>
            <a:r>
              <a:rPr lang="en-US" i="1" dirty="0">
                <a:solidFill>
                  <a:schemeClr val="accent1">
                    <a:lumMod val="50000"/>
                  </a:schemeClr>
                </a:solidFill>
              </a:rPr>
              <a:t>. . (Pretend to dig a hole; plant seed; pat earth around seed.)</a:t>
            </a:r>
            <a:br>
              <a:rPr lang="en-US" dirty="0">
                <a:solidFill>
                  <a:schemeClr val="accent1">
                    <a:lumMod val="50000"/>
                  </a:schemeClr>
                </a:solidFill>
              </a:rPr>
            </a:br>
            <a:r>
              <a:rPr lang="en-US" b="1" i="1" dirty="0">
                <a:solidFill>
                  <a:schemeClr val="accent1">
                    <a:lumMod val="50000"/>
                  </a:schemeClr>
                </a:solidFill>
              </a:rPr>
              <a:t>A little wish, And that is that. </a:t>
            </a:r>
            <a:r>
              <a:rPr lang="en-US" i="1" dirty="0">
                <a:solidFill>
                  <a:schemeClr val="accent1">
                    <a:lumMod val="50000"/>
                  </a:schemeClr>
                </a:solidFill>
              </a:rPr>
              <a:t>(Touch index fingers to </a:t>
            </a:r>
            <a:r>
              <a:rPr lang="en-US" i="1" dirty="0">
                <a:solidFill>
                  <a:schemeClr val="accent1">
                    <a:lumMod val="50000"/>
                  </a:schemeClr>
                </a:solidFill>
                <a:latin typeface="Baskerville Old Face" pitchFamily="18" charset="0"/>
              </a:rPr>
              <a:t>head</a:t>
            </a:r>
            <a:r>
              <a:rPr lang="en-US" i="1" dirty="0">
                <a:solidFill>
                  <a:schemeClr val="accent1">
                    <a:lumMod val="50000"/>
                  </a:schemeClr>
                </a:solidFill>
              </a:rPr>
              <a:t>; bring arms down and fold over chest.)</a:t>
            </a:r>
            <a:br>
              <a:rPr lang="en-US" dirty="0">
                <a:solidFill>
                  <a:schemeClr val="accent1">
                    <a:lumMod val="50000"/>
                  </a:schemeClr>
                </a:solidFill>
              </a:rPr>
            </a:br>
            <a:r>
              <a:rPr lang="en-US" b="1" i="1" dirty="0">
                <a:solidFill>
                  <a:schemeClr val="accent1">
                    <a:lumMod val="50000"/>
                  </a:schemeClr>
                </a:solidFill>
              </a:rPr>
              <a:t>A little sun, A little shower </a:t>
            </a:r>
            <a:r>
              <a:rPr lang="en-US" i="1" dirty="0">
                <a:solidFill>
                  <a:schemeClr val="accent1">
                    <a:lumMod val="50000"/>
                  </a:schemeClr>
                </a:solidFill>
              </a:rPr>
              <a:t>. . . (Make sun with hands; use fingers to create rain.)</a:t>
            </a:r>
            <a:br>
              <a:rPr lang="en-US" dirty="0">
                <a:solidFill>
                  <a:schemeClr val="accent1">
                    <a:lumMod val="50000"/>
                  </a:schemeClr>
                </a:solidFill>
              </a:rPr>
            </a:br>
            <a:r>
              <a:rPr lang="en-US" b="1" i="1" dirty="0">
                <a:solidFill>
                  <a:schemeClr val="accent1">
                    <a:lumMod val="50000"/>
                  </a:schemeClr>
                </a:solidFill>
              </a:rPr>
              <a:t>A little while, And then — a flower!</a:t>
            </a:r>
            <a:r>
              <a:rPr lang="en-US" i="1" dirty="0">
                <a:solidFill>
                  <a:schemeClr val="accent1">
                    <a:lumMod val="50000"/>
                  </a:schemeClr>
                </a:solidFill>
              </a:rPr>
              <a:t> (Pretend to sleep; cup hands around face like flower.)</a:t>
            </a:r>
            <a:endParaRPr lang="ru-RU" dirty="0">
              <a:solidFill>
                <a:schemeClr val="accent1">
                  <a:lumMod val="50000"/>
                </a:schemeClr>
              </a:solidFill>
            </a:endParaRPr>
          </a:p>
        </p:txBody>
      </p:sp>
    </p:spTree>
    <p:extLst>
      <p:ext uri="{BB962C8B-B14F-4D97-AF65-F5344CB8AC3E}">
        <p14:creationId xmlns:p14="http://schemas.microsoft.com/office/powerpoint/2010/main" val="2807991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404664"/>
            <a:ext cx="6777317" cy="5427965"/>
          </a:xfrm>
        </p:spPr>
        <p:txBody>
          <a:bodyPr>
            <a:noAutofit/>
          </a:bodyPr>
          <a:lstStyle/>
          <a:p>
            <a:r>
              <a:rPr lang="en-US" sz="1400" dirty="0">
                <a:solidFill>
                  <a:schemeClr val="accent1">
                    <a:lumMod val="50000"/>
                  </a:schemeClr>
                </a:solidFill>
                <a:latin typeface="Baskerville Old Face" pitchFamily="18" charset="0"/>
              </a:rPr>
              <a:t>Tractors: vehicles farmers use for the difficult jobs around a farm flame</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a:t>
            </a:r>
            <a:r>
              <a:rPr lang="en-US" sz="1400" dirty="0" err="1">
                <a:solidFill>
                  <a:schemeClr val="accent1">
                    <a:lumMod val="50000"/>
                  </a:schemeClr>
                </a:solidFill>
                <a:latin typeface="Baskerville Old Face" pitchFamily="18" charset="0"/>
              </a:rPr>
              <a:t>Weeders</a:t>
            </a:r>
            <a:r>
              <a:rPr lang="en-US" sz="1400" dirty="0">
                <a:solidFill>
                  <a:schemeClr val="accent1">
                    <a:lumMod val="50000"/>
                  </a:schemeClr>
                </a:solidFill>
                <a:latin typeface="Baskerville Old Face" pitchFamily="18" charset="0"/>
              </a:rPr>
              <a:t>: gadgets that burn the weeds/ plants that farmers don’t want/need and which can damage other plants</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Crops: what a farmer grows e.g. potatoes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Maintain: to keep in the same condition/state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Richness: the good quality of something</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Beneficial insects: those insects/bugs that help farmers to get rid of harmful insects/bugs</a:t>
            </a:r>
            <a:endParaRPr lang="ru-RU" sz="1400" dirty="0">
              <a:solidFill>
                <a:schemeClr val="accent1">
                  <a:lumMod val="50000"/>
                </a:schemeClr>
              </a:solidFill>
            </a:endParaRPr>
          </a:p>
          <a:p>
            <a:r>
              <a:rPr lang="en-US" sz="1400" dirty="0" err="1">
                <a:solidFill>
                  <a:schemeClr val="accent1">
                    <a:lumMod val="50000"/>
                  </a:schemeClr>
                </a:solidFill>
                <a:latin typeface="Baskerville Old Face" pitchFamily="18" charset="0"/>
              </a:rPr>
              <a:t>Fertilisers</a:t>
            </a:r>
            <a:r>
              <a:rPr lang="en-US" sz="1400" dirty="0">
                <a:solidFill>
                  <a:schemeClr val="accent1">
                    <a:lumMod val="50000"/>
                  </a:schemeClr>
                </a:solidFill>
                <a:latin typeface="Baskerville Old Face" pitchFamily="18" charset="0"/>
              </a:rPr>
              <a:t>: mixture put on plants to help them grow more successfully</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Compost: natural fertilizer</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Peelings: the skins of the vegetables that we usually throw away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Pesticides/insecticides: chemicals to kill insects/ bugs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Spray: to send out a liquid from a container in small drops</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Intensive farming: a system whereby farmers try to produce as many plants/animals as possible from their land</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Ecosystems: systems within nature</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Machinery: different machines</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Reduced: made less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Protect: take care of</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 Manure: animal droppings that help plants to grow in a natural way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Pest control: the control of different unwanted insects/bugs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Combat: fight against </a:t>
            </a:r>
            <a:endParaRPr lang="ru-RU" sz="1400" dirty="0">
              <a:solidFill>
                <a:schemeClr val="accent1">
                  <a:lumMod val="50000"/>
                </a:schemeClr>
              </a:solidFill>
            </a:endParaRPr>
          </a:p>
          <a:p>
            <a:r>
              <a:rPr lang="en-US" sz="1400" dirty="0">
                <a:solidFill>
                  <a:schemeClr val="accent1">
                    <a:lumMod val="50000"/>
                  </a:schemeClr>
                </a:solidFill>
                <a:latin typeface="Baskerville Old Face" pitchFamily="18" charset="0"/>
              </a:rPr>
              <a:t>Rotating crops: moving crops to different fields so as not to use up all the goodness from the land nutrients: natural substances that help animals/ plants to grow</a:t>
            </a:r>
            <a:endParaRPr lang="ru-RU" sz="1400" dirty="0">
              <a:solidFill>
                <a:schemeClr val="accent1">
                  <a:lumMod val="50000"/>
                </a:schemeClr>
              </a:solidFill>
            </a:endParaRPr>
          </a:p>
          <a:p>
            <a:pPr marL="68580" indent="0">
              <a:buNone/>
            </a:pPr>
            <a:r>
              <a:rPr lang="en-US" sz="1400" dirty="0">
                <a:solidFill>
                  <a:schemeClr val="accent1">
                    <a:lumMod val="50000"/>
                  </a:schemeClr>
                </a:solidFill>
                <a:latin typeface="Baskerville Old Face" pitchFamily="18" charset="0"/>
              </a:rPr>
              <a:t> </a:t>
            </a:r>
            <a:endParaRPr lang="ru-RU" sz="1400" dirty="0">
              <a:solidFill>
                <a:schemeClr val="accent1">
                  <a:lumMod val="50000"/>
                </a:schemeClr>
              </a:solidFill>
            </a:endParaRPr>
          </a:p>
          <a:p>
            <a:endParaRPr lang="ru-RU" sz="1400" dirty="0"/>
          </a:p>
        </p:txBody>
      </p:sp>
    </p:spTree>
    <p:extLst>
      <p:ext uri="{BB962C8B-B14F-4D97-AF65-F5344CB8AC3E}">
        <p14:creationId xmlns:p14="http://schemas.microsoft.com/office/powerpoint/2010/main" val="312784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980728"/>
            <a:ext cx="7056783" cy="4752528"/>
          </a:xfrm>
        </p:spPr>
      </p:pic>
    </p:spTree>
    <p:extLst>
      <p:ext uri="{BB962C8B-B14F-4D97-AF65-F5344CB8AC3E}">
        <p14:creationId xmlns:p14="http://schemas.microsoft.com/office/powerpoint/2010/main" val="1096853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745152"/>
          </a:xfrm>
        </p:spPr>
        <p:txBody>
          <a:bodyPr/>
          <a:lstStyle/>
          <a:p>
            <a:pPr algn="ctr"/>
            <a:r>
              <a:rPr lang="en-US" dirty="0">
                <a:solidFill>
                  <a:schemeClr val="accent1">
                    <a:lumMod val="50000"/>
                  </a:schemeClr>
                </a:solidFill>
                <a:latin typeface="Baskerville Old Face" pitchFamily="18" charset="0"/>
              </a:rPr>
              <a:t>GOOD BYE!</a:t>
            </a:r>
            <a:endParaRPr lang="ru-RU" dirty="0">
              <a:solidFill>
                <a:schemeClr val="accent1">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844824"/>
            <a:ext cx="7344815" cy="4464496"/>
          </a:xfrm>
        </p:spPr>
      </p:pic>
    </p:spTree>
    <p:extLst>
      <p:ext uri="{BB962C8B-B14F-4D97-AF65-F5344CB8AC3E}">
        <p14:creationId xmlns:p14="http://schemas.microsoft.com/office/powerpoint/2010/main" val="4281515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250</TotalTime>
  <Words>485</Words>
  <Application>Microsoft Office PowerPoint</Application>
  <PresentationFormat>Экран (4:3)</PresentationFormat>
  <Paragraphs>58</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Baskerville Old Face</vt:lpstr>
      <vt:lpstr>Calibri</vt:lpstr>
      <vt:lpstr>Century Gothic</vt:lpstr>
      <vt:lpstr>Times New Roman</vt:lpstr>
      <vt:lpstr>Wingdings 2</vt:lpstr>
      <vt:lpstr>Остин</vt:lpstr>
      <vt:lpstr>  Why organic farming?</vt:lpstr>
      <vt:lpstr>Презентация PowerPoint</vt:lpstr>
      <vt:lpstr>Презентация PowerPoint</vt:lpstr>
      <vt:lpstr>FAT.</vt:lpstr>
      <vt:lpstr>Carbohydrates.</vt:lpstr>
      <vt:lpstr>Protein.</vt:lpstr>
      <vt:lpstr>Презентация PowerPoint</vt:lpstr>
      <vt:lpstr>Organic farming.</vt:lpstr>
      <vt:lpstr>Conventional farming.</vt:lpstr>
      <vt:lpstr>Презентация PowerPoint</vt:lpstr>
      <vt:lpstr>Презентация PowerPoint</vt:lpstr>
      <vt:lpstr>Презентация PowerPoint</vt:lpstr>
      <vt:lpstr>Презентация PowerPoint</vt:lpstr>
      <vt:lpstr>Презентация PowerPoint</vt:lpstr>
      <vt:lpstr>GOOD BYE!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М видео</cp:lastModifiedBy>
  <cp:revision>15</cp:revision>
  <dcterms:created xsi:type="dcterms:W3CDTF">2017-01-22T12:39:23Z</dcterms:created>
  <dcterms:modified xsi:type="dcterms:W3CDTF">2017-02-12T13:44:55Z</dcterms:modified>
</cp:coreProperties>
</file>